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1"/>
  </p:notesMasterIdLst>
  <p:sldIdLst>
    <p:sldId id="256" r:id="rId2"/>
    <p:sldId id="258" r:id="rId3"/>
    <p:sldId id="385" r:id="rId4"/>
    <p:sldId id="434" r:id="rId5"/>
    <p:sldId id="386" r:id="rId6"/>
    <p:sldId id="260" r:id="rId7"/>
    <p:sldId id="259" r:id="rId8"/>
    <p:sldId id="276" r:id="rId9"/>
    <p:sldId id="275" r:id="rId10"/>
    <p:sldId id="272" r:id="rId11"/>
    <p:sldId id="427" r:id="rId12"/>
    <p:sldId id="266" r:id="rId13"/>
    <p:sldId id="423" r:id="rId14"/>
    <p:sldId id="267" r:id="rId15"/>
    <p:sldId id="369" r:id="rId16"/>
    <p:sldId id="377" r:id="rId17"/>
    <p:sldId id="374" r:id="rId18"/>
    <p:sldId id="375" r:id="rId19"/>
    <p:sldId id="407" r:id="rId20"/>
    <p:sldId id="380" r:id="rId21"/>
    <p:sldId id="425" r:id="rId22"/>
    <p:sldId id="401" r:id="rId23"/>
    <p:sldId id="422" r:id="rId24"/>
    <p:sldId id="403" r:id="rId25"/>
    <p:sldId id="398" r:id="rId26"/>
    <p:sldId id="399" r:id="rId27"/>
    <p:sldId id="431" r:id="rId28"/>
    <p:sldId id="277" r:id="rId29"/>
    <p:sldId id="308" r:id="rId30"/>
    <p:sldId id="290" r:id="rId31"/>
    <p:sldId id="310" r:id="rId32"/>
    <p:sldId id="293" r:id="rId33"/>
    <p:sldId id="433" r:id="rId34"/>
    <p:sldId id="296" r:id="rId35"/>
    <p:sldId id="297" r:id="rId36"/>
    <p:sldId id="424" r:id="rId37"/>
    <p:sldId id="302" r:id="rId38"/>
    <p:sldId id="303" r:id="rId39"/>
    <p:sldId id="330" r:id="rId40"/>
    <p:sldId id="414" r:id="rId41"/>
    <p:sldId id="416" r:id="rId42"/>
    <p:sldId id="432" r:id="rId43"/>
    <p:sldId id="311" r:id="rId44"/>
    <p:sldId id="421" r:id="rId45"/>
    <p:sldId id="417" r:id="rId46"/>
    <p:sldId id="418" r:id="rId47"/>
    <p:sldId id="419" r:id="rId48"/>
    <p:sldId id="420" r:id="rId49"/>
    <p:sldId id="365" r:id="rId50"/>
  </p:sldIdLst>
  <p:sldSz cx="9144000" cy="5143500" type="screen16x9"/>
  <p:notesSz cx="6858000" cy="9144000"/>
  <p:embeddedFontLst>
    <p:embeddedFont>
      <p:font typeface="Arvo" panose="020B060402020202020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Black" panose="02000000000000000000" pitchFamily="2" charset="0"/>
      <p:bold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434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427"/>
            <p14:sldId id="266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31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433"/>
            <p14:sldId id="296"/>
            <p14:sldId id="297"/>
            <p14:sldId id="424"/>
            <p14:sldId id="302"/>
            <p14:sldId id="303"/>
            <p14:sldId id="330"/>
            <p14:sldId id="414"/>
            <p14:sldId id="416"/>
            <p14:sldId id="432"/>
          </p14:sldIdLst>
        </p14:section>
        <p14:section name="AGG" id="{4574C062-8476-4626-AC09-79B9B62DAD0D}">
          <p14:sldIdLst>
            <p14:sldId id="311"/>
            <p14:sldId id="421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378"/>
    <a:srgbClr val="FFFFFF"/>
    <a:srgbClr val="FFB952"/>
    <a:srgbClr val="FFD393"/>
    <a:srgbClr val="263248"/>
    <a:srgbClr val="8BAB42"/>
    <a:srgbClr val="3D85C6"/>
    <a:srgbClr val="000000"/>
    <a:srgbClr val="CCCCCC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5157" autoAdjust="0"/>
  </p:normalViewPr>
  <p:slideViewPr>
    <p:cSldViewPr snapToGrid="0">
      <p:cViewPr varScale="1">
        <p:scale>
          <a:sx n="128" d="100"/>
          <a:sy n="128" d="100"/>
        </p:scale>
        <p:origin x="1134" y="3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71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74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jpg"/><Relationship Id="rId26" Type="http://schemas.openxmlformats.org/officeDocument/2006/relationships/image" Target="../media/image38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23" Type="http://schemas.openxmlformats.org/officeDocument/2006/relationships/image" Target="../media/image35.png"/><Relationship Id="rId28" Type="http://schemas.openxmlformats.org/officeDocument/2006/relationships/image" Target="../media/image40.sv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Relationship Id="rId27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035000"/>
            <a:ext cx="3300090" cy="103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Jurados: 	Dr. </a:t>
            </a:r>
            <a:r>
              <a:rPr lang="es-ES" sz="1400" dirty="0">
                <a:solidFill>
                  <a:schemeClr val="bg1"/>
                </a:solidFill>
              </a:rPr>
              <a:t>Juan Ignacio </a:t>
            </a:r>
            <a:r>
              <a:rPr lang="es-ES" sz="1400" dirty="0" err="1">
                <a:solidFill>
                  <a:schemeClr val="bg1"/>
                </a:solidFill>
              </a:rPr>
              <a:t>Giribet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	Dr. </a:t>
            </a:r>
            <a:r>
              <a:rPr lang="en-AU" sz="1400" dirty="0">
                <a:solidFill>
                  <a:schemeClr val="bg1"/>
                </a:solidFill>
              </a:rPr>
              <a:t>Jose David </a:t>
            </a:r>
            <a:r>
              <a:rPr lang="en-AU" sz="1400" dirty="0" err="1">
                <a:solidFill>
                  <a:schemeClr val="bg1"/>
                </a:solidFill>
              </a:rPr>
              <a:t>Brizuela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	Dr. </a:t>
            </a:r>
            <a:r>
              <a:rPr lang="en-AU" sz="1400" dirty="0">
                <a:solidFill>
                  <a:schemeClr val="bg1"/>
                </a:solidFill>
              </a:rPr>
              <a:t>Emanuel </a:t>
            </a:r>
            <a:r>
              <a:rPr lang="en-AU" sz="1400" dirty="0" err="1">
                <a:solidFill>
                  <a:schemeClr val="bg1"/>
                </a:solidFill>
              </a:rPr>
              <a:t>Agustín</a:t>
            </a:r>
            <a:r>
              <a:rPr lang="en-AU" sz="1400" dirty="0">
                <a:solidFill>
                  <a:schemeClr val="bg1"/>
                </a:solidFill>
              </a:rPr>
              <a:t> </a:t>
            </a:r>
            <a:r>
              <a:rPr lang="en-AU" sz="1400" dirty="0" err="1">
                <a:solidFill>
                  <a:schemeClr val="bg1"/>
                </a:solidFill>
              </a:rPr>
              <a:t>Irrazábal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Directores:   Dr.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señalamiento.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>
                <a:solidFill>
                  <a:schemeClr val="bg1"/>
                </a:solidFill>
              </a:rPr>
              <a:t>Un sistema es </a:t>
            </a:r>
            <a:r>
              <a:rPr lang="es-ES" sz="16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>
                <a:solidFill>
                  <a:schemeClr val="bg1"/>
                </a:solidFill>
              </a:rPr>
              <a:t> si para </a:t>
            </a:r>
            <a:r>
              <a:rPr lang="es-ES" sz="1600" b="1" u="sng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>
                <a:solidFill>
                  <a:schemeClr val="bg1"/>
                </a:solidFill>
              </a:rPr>
              <a:t> sus modos de falla no existe ninguno fatal. </a:t>
            </a:r>
          </a:p>
        </p:txBody>
      </p:sp>
      <p:sp>
        <p:nvSpPr>
          <p:cNvPr id="3" name="Google Shape;1271;p43">
            <a:extLst>
              <a:ext uri="{FF2B5EF4-FFF2-40B4-BE49-F238E27FC236}">
                <a16:creationId xmlns:a16="http://schemas.microsoft.com/office/drawing/2014/main" id="{7750000A-D0D8-8E7B-E8E1-DCE0DE5BFC47}"/>
              </a:ext>
            </a:extLst>
          </p:cNvPr>
          <p:cNvSpPr txBox="1">
            <a:spLocks/>
          </p:cNvSpPr>
          <p:nvPr/>
        </p:nvSpPr>
        <p:spPr>
          <a:xfrm>
            <a:off x="6772060" y="709483"/>
            <a:ext cx="2371940" cy="6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800" dirty="0">
                <a:solidFill>
                  <a:schemeClr val="bg1"/>
                </a:solidFill>
              </a:rPr>
              <a:t>Aplicamos principios de se</a:t>
            </a:r>
            <a:r>
              <a:rPr lang="es-AR" sz="1800" dirty="0">
                <a:solidFill>
                  <a:schemeClr val="bg1"/>
                </a:solidFill>
              </a:rPr>
              <a:t>ñalamiento de TfNSW</a:t>
            </a:r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4" name="Google Shape;1272;p43">
            <a:extLst>
              <a:ext uri="{FF2B5EF4-FFF2-40B4-BE49-F238E27FC236}">
                <a16:creationId xmlns:a16="http://schemas.microsoft.com/office/drawing/2014/main" id="{63DA2C91-D836-DAC8-C850-1DAEF44AB05C}"/>
              </a:ext>
            </a:extLst>
          </p:cNvPr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Principios de se</a:t>
            </a:r>
            <a:r>
              <a:rPr lang="es-AR" dirty="0"/>
              <a:t>ñalamiento ferroviario</a:t>
            </a:r>
            <a:endParaRPr dirty="0"/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3;p117">
            <a:extLst>
              <a:ext uri="{FF2B5EF4-FFF2-40B4-BE49-F238E27FC236}">
                <a16:creationId xmlns:a16="http://schemas.microsoft.com/office/drawing/2014/main" id="{3142E230-8D1E-7F94-EE3C-3ED5A3AD8F9A}"/>
              </a:ext>
            </a:extLst>
          </p:cNvPr>
          <p:cNvSpPr txBox="1">
            <a:spLocks/>
          </p:cNvSpPr>
          <p:nvPr/>
        </p:nvSpPr>
        <p:spPr>
          <a:xfrm>
            <a:off x="82175" y="1325000"/>
            <a:ext cx="89190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(P1) Principio de autoridad: </a:t>
            </a:r>
            <a:r>
              <a:rPr lang="es-ES" sz="1200" dirty="0"/>
              <a:t>la combinación de todas las rutas alcanza todo el tendido ferroviario.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(P2) Principio de claridad: </a:t>
            </a:r>
            <a:r>
              <a:rPr lang="es-ES" sz="1200" dirty="0"/>
              <a:t>las autoridades otorgadas o negadas no deben ser ambiguas.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(P3) Principio de anticipación: </a:t>
            </a:r>
            <a:r>
              <a:rPr lang="es-ES" sz="1200" dirty="0"/>
              <a:t>los conductores deben ser advertidos de los peligros cercanos con suficiente antelación.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(P4) Principio de granularidad: </a:t>
            </a:r>
            <a:r>
              <a:rPr lang="es-ES" sz="1200" dirty="0"/>
              <a:t>las rutas habilitan el uso de una pequeña porción de la infraestructura.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(P5) Principio de </a:t>
            </a:r>
            <a:r>
              <a:rPr lang="es-ES" sz="1200" b="1" dirty="0" err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terminalidad</a:t>
            </a: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: </a:t>
            </a:r>
            <a:r>
              <a:rPr lang="es-ES" sz="1200" dirty="0"/>
              <a:t>los conductores deben ser advertidos cuando se encuentren circulando próximos al final de la red.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(P6) Principio de infraestructura: </a:t>
            </a:r>
            <a:r>
              <a:rPr lang="es-ES" sz="1200" dirty="0"/>
              <a:t>los conductores deben ser advertidos de cualquier infraestructura dinámica o estática próxima.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(P7) Principio de no bloqueo:</a:t>
            </a:r>
            <a:r>
              <a:rPr lang="es-ES" sz="1200" dirty="0"/>
              <a:t> se debe evitar en todo momento que los trenes a otros trenes, de ser posible.</a:t>
            </a:r>
          </a:p>
        </p:txBody>
      </p:sp>
    </p:spTree>
    <p:extLst>
      <p:ext uri="{BB962C8B-B14F-4D97-AF65-F5344CB8AC3E}">
        <p14:creationId xmlns:p14="http://schemas.microsoft.com/office/powerpoint/2010/main" val="224185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4018275" y="2065147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3743" y="2182084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8" y="3359236"/>
            <a:ext cx="3200654" cy="1475518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3" y="2744411"/>
            <a:ext cx="2850961" cy="528178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010" y="1524816"/>
            <a:ext cx="2535273" cy="1129873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8" y="2290218"/>
            <a:ext cx="2458922" cy="859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bg1"/>
                </a:solidFill>
              </a:rPr>
              <a:t>railML - Auspiciantes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7401"/>
          <a:stretch/>
        </p:blipFill>
        <p:spPr>
          <a:xfrm>
            <a:off x="266277" y="1967253"/>
            <a:ext cx="1582442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2599" y="2475337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1765" y="1824634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0326" y="3120629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0271" y="1933184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5880" y="1871358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1649" y="2489962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644" y="2451841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3805753" y="3549810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3548" y="3911506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10985" y="2884482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6822" y="3954328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66628" y="3925814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39497" y="3055627"/>
            <a:ext cx="1300812" cy="494309"/>
          </a:xfrm>
          <a:prstGeom prst="rect">
            <a:avLst/>
          </a:prstGeom>
        </p:spPr>
      </p:pic>
      <p:sp>
        <p:nvSpPr>
          <p:cNvPr id="2" name="Google Shape;403;p24">
            <a:extLst>
              <a:ext uri="{FF2B5EF4-FFF2-40B4-BE49-F238E27FC236}">
                <a16:creationId xmlns:a16="http://schemas.microsoft.com/office/drawing/2014/main" id="{83250E9F-80CD-8C35-F4A5-00D3AEF26E88}"/>
              </a:ext>
            </a:extLst>
          </p:cNvPr>
          <p:cNvSpPr txBox="1">
            <a:spLocks/>
          </p:cNvSpPr>
          <p:nvPr/>
        </p:nvSpPr>
        <p:spPr>
          <a:xfrm>
            <a:off x="171021" y="1824634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Google Shape;403;p24">
            <a:extLst>
              <a:ext uri="{FF2B5EF4-FFF2-40B4-BE49-F238E27FC236}">
                <a16:creationId xmlns:a16="http://schemas.microsoft.com/office/drawing/2014/main" id="{2ED8C4DC-B6B4-BD27-BA7F-BDA643923851}"/>
              </a:ext>
            </a:extLst>
          </p:cNvPr>
          <p:cNvSpPr txBox="1">
            <a:spLocks/>
          </p:cNvSpPr>
          <p:nvPr/>
        </p:nvSpPr>
        <p:spPr>
          <a:xfrm>
            <a:off x="176141" y="387225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10 interfaces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81F282F-EFEF-CAAE-0AB7-936C43C1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922"/>
          <a:stretch/>
        </p:blipFill>
        <p:spPr>
          <a:xfrm>
            <a:off x="7141917" y="1873512"/>
            <a:ext cx="1600245" cy="2152650"/>
          </a:xfrm>
          <a:prstGeom prst="rect">
            <a:avLst/>
          </a:prstGeom>
        </p:spPr>
      </p:pic>
      <p:sp>
        <p:nvSpPr>
          <p:cNvPr id="22" name="Google Shape;403;p24">
            <a:extLst>
              <a:ext uri="{FF2B5EF4-FFF2-40B4-BE49-F238E27FC236}">
                <a16:creationId xmlns:a16="http://schemas.microsoft.com/office/drawing/2014/main" id="{F50B12C3-6565-5C1F-009B-1B24EAEAF7D6}"/>
              </a:ext>
            </a:extLst>
          </p:cNvPr>
          <p:cNvSpPr txBox="1">
            <a:spLocks/>
          </p:cNvSpPr>
          <p:nvPr/>
        </p:nvSpPr>
        <p:spPr>
          <a:xfrm>
            <a:off x="7097478" y="173089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Google Shape;403;p24">
            <a:extLst>
              <a:ext uri="{FF2B5EF4-FFF2-40B4-BE49-F238E27FC236}">
                <a16:creationId xmlns:a16="http://schemas.microsoft.com/office/drawing/2014/main" id="{02A18A2D-9C22-186B-31E6-F97175E527BF}"/>
              </a:ext>
            </a:extLst>
          </p:cNvPr>
          <p:cNvSpPr txBox="1">
            <a:spLocks/>
          </p:cNvSpPr>
          <p:nvPr/>
        </p:nvSpPr>
        <p:spPr>
          <a:xfrm>
            <a:off x="7141918" y="3767737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 interfaces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Niveles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7999383" y="938950"/>
            <a:ext cx="1107667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Vías detalladas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7951971" y="2123850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conectadas por vías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&amp; secciones de líneas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</a:t>
            </a:r>
            <a:r>
              <a:rPr lang="es-AR" dirty="0" err="1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ón</a:t>
            </a: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Sección de línea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SdL1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SdL3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Capas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Topologías</a:t>
            </a:r>
            <a:endParaRPr dirty="0"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Caminos lógicos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Instalaciones &amp; propiedades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Enclavamiento</a:t>
            </a:r>
            <a:endParaRPr dirty="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Rutas</a:t>
            </a:r>
            <a:endParaRPr dirty="0"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4" y="3488925"/>
            <a:ext cx="21580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23448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digrafos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Vías, cambios, señales, puentes, límites de velocidad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Comportamiento lógico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utas ferroviarias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ysDash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3355629" y="3963707"/>
            <a:ext cx="846384" cy="314663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78371" y="4007062"/>
            <a:ext cx="638174" cy="24657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340639" y="4009999"/>
            <a:ext cx="369736" cy="203457"/>
          </a:xfrm>
          <a:prstGeom prst="mathNotEqual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2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544020" y="4459463"/>
            <a:ext cx="211310" cy="207906"/>
          </a:xfrm>
          <a:prstGeom prst="mathPlus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571875" y="4746798"/>
            <a:ext cx="1720850" cy="0"/>
          </a:xfrm>
          <a:prstGeom prst="line">
            <a:avLst/>
          </a:prstGeom>
          <a:ln w="254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Enfoque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funcional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Enfoque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geográfico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admite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Admite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DÓNDE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encuentra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5358375" y="1334864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03122-0EF1-4A70-7B75-E93CFD75D3E0}"/>
              </a:ext>
            </a:extLst>
          </p:cNvPr>
          <p:cNvSpPr txBox="1"/>
          <p:nvPr/>
        </p:nvSpPr>
        <p:spPr>
          <a:xfrm>
            <a:off x="2254125" y="1509150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máxima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7E834-E0D7-293F-4C71-6D62CB9B79EA}"/>
              </a:ext>
            </a:extLst>
          </p:cNvPr>
          <p:cNvSpPr txBox="1"/>
          <p:nvPr/>
        </p:nvSpPr>
        <p:spPr>
          <a:xfrm>
            <a:off x="3914811" y="1477819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reducida</a:t>
            </a:r>
            <a:endParaRPr lang="en-A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4591D-CE16-5EAD-9DD9-F50DCF37ED71}"/>
              </a:ext>
            </a:extLst>
          </p:cNvPr>
          <p:cNvSpPr txBox="1"/>
          <p:nvPr/>
        </p:nvSpPr>
        <p:spPr>
          <a:xfrm>
            <a:off x="5604449" y="1490195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mínima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16A58-C114-2C85-8030-10E629471C7D}"/>
              </a:ext>
            </a:extLst>
          </p:cNvPr>
          <p:cNvSpPr txBox="1"/>
          <p:nvPr/>
        </p:nvSpPr>
        <p:spPr>
          <a:xfrm>
            <a:off x="7179375" y="1569307"/>
            <a:ext cx="1032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Frenar</a:t>
            </a:r>
            <a:endParaRPr lang="en-AU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34605" y="2365146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626322" y="754500"/>
            <a:ext cx="341696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730150" y="1119806"/>
            <a:ext cx="26688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>
                <a:sym typeface="Roboto Condensed"/>
              </a:rPr>
              <a:t>Vía libre: </a:t>
            </a:r>
            <a:r>
              <a:rPr lang="en" b="0">
                <a:sym typeface="Roboto Condensed"/>
              </a:rPr>
              <a:t>Autoriza a seguir la marcha y la próxima está a vía libre o precaución.</a:t>
            </a:r>
            <a:endParaRPr b="0" dirty="0"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Precaución: </a:t>
            </a:r>
            <a:r>
              <a:rPr lang="en" b="0" dirty="0">
                <a:sym typeface="Roboto Condensed"/>
              </a:rPr>
              <a:t>La próxima señal está a peligro.</a:t>
            </a:r>
            <a:endParaRPr b="0" dirty="0"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 Light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Vía libre: </a:t>
            </a:r>
            <a:r>
              <a:rPr lang="en" b="0" dirty="0">
                <a:sym typeface="Roboto Condensed"/>
              </a:rPr>
              <a:t>Autoriza a seguir la marcha. </a:t>
            </a:r>
            <a:endParaRPr b="0" dirty="0"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31650" y="3339388"/>
            <a:ext cx="25221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Simplificación de señales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map of a road with many roads&#10;&#10;Description automatically generated">
            <a:extLst>
              <a:ext uri="{FF2B5EF4-FFF2-40B4-BE49-F238E27FC236}">
                <a16:creationId xmlns:a16="http://schemas.microsoft.com/office/drawing/2014/main" id="{3B1FE801-A5DD-C8B4-14E4-E154792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1460956"/>
            <a:ext cx="3057466" cy="3175544"/>
          </a:xfrm>
          <a:prstGeom prst="rect">
            <a:avLst/>
          </a:prstGeom>
        </p:spPr>
      </p:pic>
      <p:pic>
        <p:nvPicPr>
          <p:cNvPr id="9" name="Picture 8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DE0E21E5-99B7-2934-EC64-5A62868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52" y="1418681"/>
            <a:ext cx="5419776" cy="3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dirty="0">
                <a:solidFill>
                  <a:srgbClr val="3F5378"/>
                </a:solidFill>
              </a:rPr>
              <a:t>Ruta: camino entre dos semáforos consecutivos.</a:t>
            </a:r>
            <a:endParaRPr sz="1800" dirty="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s-ES" dirty="0"/>
              <a:t>Miembro de </a:t>
            </a:r>
            <a:r>
              <a:rPr lang="es-ES" dirty="0" err="1"/>
              <a:t>GICSAFe</a:t>
            </a:r>
            <a:r>
              <a:rPr lang="es-ES" dirty="0"/>
              <a:t>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Doctorado en ingeniería (UBA 2024)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Desarrollando sistemas ferroviarios para Brisbane 2032 </a:t>
            </a:r>
            <a:endParaRPr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m</a:t>
            </a:r>
            <a:r>
              <a:rPr lang="es-AR" dirty="0"/>
              <a:t>í</a:t>
            </a:r>
            <a:endParaRPr dirty="0"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1839912" y="74282"/>
            <a:ext cx="4951413" cy="559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hardware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351994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Necesitamos más de 1 microprocesador.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asegurar determinismo.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determinar la latencia.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363" y="2124900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0" name="Google Shape;2860;p65"/>
          <p:cNvSpPr txBox="1">
            <a:spLocks noGrp="1"/>
          </p:cNvSpPr>
          <p:nvPr>
            <p:ph type="title" idx="4294967295"/>
          </p:nvPr>
        </p:nvSpPr>
        <p:spPr>
          <a:xfrm>
            <a:off x="0" y="135593"/>
            <a:ext cx="1392625" cy="42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Arty Z7 20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7C2DE-8AA7-5811-E535-06A9A9C40255}"/>
              </a:ext>
            </a:extLst>
          </p:cNvPr>
          <p:cNvGrpSpPr/>
          <p:nvPr/>
        </p:nvGrpSpPr>
        <p:grpSpPr>
          <a:xfrm>
            <a:off x="899500" y="662775"/>
            <a:ext cx="6718500" cy="4131525"/>
            <a:chOff x="406800" y="1120275"/>
            <a:chExt cx="6718500" cy="4131525"/>
          </a:xfrm>
        </p:grpSpPr>
        <p:sp>
          <p:nvSpPr>
            <p:cNvPr id="2865" name="Google Shape;2865;p65"/>
            <p:cNvSpPr txBox="1"/>
            <p:nvPr/>
          </p:nvSpPr>
          <p:spPr>
            <a:xfrm>
              <a:off x="406800" y="2870150"/>
              <a:ext cx="12360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2400" b="1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Ethernet</a:t>
              </a: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EA1F6B-A25A-BAEC-99D6-93B7015754EE}"/>
                </a:ext>
              </a:extLst>
            </p:cNvPr>
            <p:cNvGrpSpPr/>
            <p:nvPr/>
          </p:nvGrpSpPr>
          <p:grpSpPr>
            <a:xfrm>
              <a:off x="670800" y="1120275"/>
              <a:ext cx="6454500" cy="4131525"/>
              <a:chOff x="670800" y="1120275"/>
              <a:chExt cx="6454500" cy="4131525"/>
            </a:xfrm>
          </p:grpSpPr>
          <p:pic>
            <p:nvPicPr>
              <p:cNvPr id="2863" name="Google Shape;2863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92625" y="1433500"/>
                <a:ext cx="4914049" cy="3603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4" name="Google Shape;2864;p65"/>
              <p:cNvSpPr txBox="1"/>
              <p:nvPr/>
            </p:nvSpPr>
            <p:spPr>
              <a:xfrm>
                <a:off x="910275" y="17355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USB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6" name="Google Shape;2866;p65"/>
              <p:cNvSpPr txBox="1"/>
              <p:nvPr/>
            </p:nvSpPr>
            <p:spPr>
              <a:xfrm>
                <a:off x="2791450" y="11202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HDMI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7" name="Google Shape;2867;p65"/>
              <p:cNvSpPr txBox="1"/>
              <p:nvPr/>
            </p:nvSpPr>
            <p:spPr>
              <a:xfrm>
                <a:off x="4498025" y="11587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8" name="Google Shape;2868;p65"/>
              <p:cNvSpPr txBox="1"/>
              <p:nvPr/>
            </p:nvSpPr>
            <p:spPr>
              <a:xfrm>
                <a:off x="4406175" y="4636500"/>
                <a:ext cx="14109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Botones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9" name="Google Shape;2869;p65"/>
              <p:cNvSpPr txBox="1"/>
              <p:nvPr/>
            </p:nvSpPr>
            <p:spPr>
              <a:xfrm>
                <a:off x="6060900" y="3485450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SD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0" name="Google Shape;2870;p65"/>
              <p:cNvSpPr txBox="1"/>
              <p:nvPr/>
            </p:nvSpPr>
            <p:spPr>
              <a:xfrm>
                <a:off x="6060900" y="30016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SPI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1" name="Google Shape;2871;p65"/>
              <p:cNvSpPr txBox="1"/>
              <p:nvPr/>
            </p:nvSpPr>
            <p:spPr>
              <a:xfrm>
                <a:off x="670800" y="3485450"/>
                <a:ext cx="9720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Audio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2" name="Google Shape;2872;p65"/>
              <p:cNvSpPr txBox="1"/>
              <p:nvPr/>
            </p:nvSpPr>
            <p:spPr>
              <a:xfrm>
                <a:off x="3178625" y="4636500"/>
                <a:ext cx="1319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Switches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3" name="Google Shape;2873;p65"/>
              <p:cNvSpPr txBox="1"/>
              <p:nvPr/>
            </p:nvSpPr>
            <p:spPr>
              <a:xfrm>
                <a:off x="6060900" y="2154850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7" y="-44282"/>
            <a:ext cx="156754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7183438" y="558800"/>
            <a:ext cx="1960562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41" y="670128"/>
            <a:ext cx="4169672" cy="3621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820BBD-3A5F-2BE9-38F2-7B61F8485615}"/>
              </a:ext>
            </a:extLst>
          </p:cNvPr>
          <p:cNvSpPr txBox="1"/>
          <p:nvPr/>
        </p:nvSpPr>
        <p:spPr>
          <a:xfrm>
            <a:off x="2929570" y="4534818"/>
            <a:ext cx="2816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Utilizando plantillas canónicas</a:t>
            </a:r>
            <a:endParaRPr lang="en-A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8" y="-44282"/>
            <a:ext cx="262338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Trama de datos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2687360" y="4652062"/>
            <a:ext cx="3908885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s-AR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ejemplo es explicado en profundidad en la tesis.</a:t>
            </a:r>
            <a:endParaRPr sz="14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2425135" y="4789765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29C7E46-D72A-AEF6-1923-5C4DB4DB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04" y="558800"/>
            <a:ext cx="4693011" cy="1005645"/>
          </a:xfrm>
          <a:prstGeom prst="rect">
            <a:avLst/>
          </a:prstGeom>
        </p:spPr>
      </p:pic>
      <p:pic>
        <p:nvPicPr>
          <p:cNvPr id="6" name="Picture 5" descr="A diagram of a route&#10;&#10;Description automatically generated">
            <a:extLst>
              <a:ext uri="{FF2B5EF4-FFF2-40B4-BE49-F238E27FC236}">
                <a16:creationId xmlns:a16="http://schemas.microsoft.com/office/drawing/2014/main" id="{F87BB881-3CD6-F777-181B-2186AFFB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240" y="1903816"/>
            <a:ext cx="5957520" cy="268088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4C2CE8-ABB9-B9F3-6844-3A4FDA7C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t="16743" r="4028" b="-1756"/>
          <a:stretch/>
        </p:blipFill>
        <p:spPr>
          <a:xfrm>
            <a:off x="6806182" y="558800"/>
            <a:ext cx="2153168" cy="883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D0DB2-933A-8A80-009A-D91E18647855}"/>
              </a:ext>
            </a:extLst>
          </p:cNvPr>
          <p:cNvSpPr txBox="1"/>
          <p:nvPr/>
        </p:nvSpPr>
        <p:spPr>
          <a:xfrm>
            <a:off x="7422125" y="142635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Ejemplo 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536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Redundancia por votación 2oo3</a:t>
            </a:r>
            <a:endParaRPr dirty="0"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92" y="521593"/>
            <a:ext cx="1986231" cy="648461"/>
          </a:xfrm>
          <a:prstGeom prst="rect">
            <a:avLst/>
          </a:prstGeom>
        </p:spPr>
      </p:pic>
      <p:sp>
        <p:nvSpPr>
          <p:cNvPr id="2" name="Google Shape;2191;p48">
            <a:extLst>
              <a:ext uri="{FF2B5EF4-FFF2-40B4-BE49-F238E27FC236}">
                <a16:creationId xmlns:a16="http://schemas.microsoft.com/office/drawing/2014/main" id="{2BC4B414-06D4-B91C-ACC1-12EF727192C1}"/>
              </a:ext>
            </a:extLst>
          </p:cNvPr>
          <p:cNvSpPr txBox="1">
            <a:spLocks/>
          </p:cNvSpPr>
          <p:nvPr/>
        </p:nvSpPr>
        <p:spPr>
          <a:xfrm>
            <a:off x="2687358" y="4772911"/>
            <a:ext cx="3908885" cy="3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redundancia se aplica a nivel de cada sistema.</a:t>
            </a:r>
          </a:p>
        </p:txBody>
      </p:sp>
      <p:sp>
        <p:nvSpPr>
          <p:cNvPr id="3" name="Google Shape;2192;p48">
            <a:extLst>
              <a:ext uri="{FF2B5EF4-FFF2-40B4-BE49-F238E27FC236}">
                <a16:creationId xmlns:a16="http://schemas.microsoft.com/office/drawing/2014/main" id="{17F68083-EB9D-FF5B-E94D-5DFA76C479B7}"/>
              </a:ext>
            </a:extLst>
          </p:cNvPr>
          <p:cNvSpPr/>
          <p:nvPr/>
        </p:nvSpPr>
        <p:spPr>
          <a:xfrm>
            <a:off x="2533766" y="4824083"/>
            <a:ext cx="307185" cy="22113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1"/>
            <a:ext cx="6835775" cy="4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14;p15">
            <a:extLst>
              <a:ext uri="{FF2B5EF4-FFF2-40B4-BE49-F238E27FC236}">
                <a16:creationId xmlns:a16="http://schemas.microsoft.com/office/drawing/2014/main" id="{EFE98435-97E4-4954-1353-4F4C8A2604E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Análisis general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CB4E38-4E07-A4F1-71DF-9C64017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6" y="743276"/>
            <a:ext cx="2395724" cy="97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465FE-421D-30DF-0267-2EBE29D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35" y="779593"/>
            <a:ext cx="4427565" cy="532671"/>
          </a:xfrm>
          <a:prstGeom prst="rect">
            <a:avLst/>
          </a:prstGeom>
        </p:spPr>
      </p:pic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A648E99F-3958-499D-7239-B876BB4C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26" y="2557473"/>
            <a:ext cx="5465774" cy="1324335"/>
          </a:xfrm>
          <a:prstGeom prst="rect">
            <a:avLst/>
          </a:prstGeom>
        </p:spPr>
      </p:pic>
      <p:pic>
        <p:nvPicPr>
          <p:cNvPr id="9" name="Picture 8" descr="A close-up of a line&#10;&#10;Description automatically generated">
            <a:extLst>
              <a:ext uri="{FF2B5EF4-FFF2-40B4-BE49-F238E27FC236}">
                <a16:creationId xmlns:a16="http://schemas.microsoft.com/office/drawing/2014/main" id="{B8E7DF16-A0BB-EA2E-8278-3A0827D2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91" y="1340615"/>
            <a:ext cx="4090682" cy="1006750"/>
          </a:xfrm>
          <a:prstGeom prst="rect">
            <a:avLst/>
          </a:prstGeom>
        </p:spPr>
      </p:pic>
      <p:pic>
        <p:nvPicPr>
          <p:cNvPr id="11" name="Picture 10" descr="A hexagon with numbers and lines&#10;&#10;Description automatically generated">
            <a:extLst>
              <a:ext uri="{FF2B5EF4-FFF2-40B4-BE49-F238E27FC236}">
                <a16:creationId xmlns:a16="http://schemas.microsoft.com/office/drawing/2014/main" id="{5138C046-8805-5BDB-E93E-B5D7784C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63" y="1518862"/>
            <a:ext cx="2417494" cy="903562"/>
          </a:xfrm>
          <a:prstGeom prst="rect">
            <a:avLst/>
          </a:prstGeom>
        </p:spPr>
      </p:pic>
      <p:pic>
        <p:nvPicPr>
          <p:cNvPr id="13" name="Picture 12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8D9CD47D-A44F-BC1D-6757-49E07F585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00" y="2617575"/>
            <a:ext cx="3293215" cy="794246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41EF64A4-750F-D263-757B-BB750F062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27" y="3487996"/>
            <a:ext cx="1326356" cy="787625"/>
          </a:xfrm>
          <a:prstGeom prst="rect">
            <a:avLst/>
          </a:prstGeom>
        </p:spPr>
      </p:pic>
      <p:pic>
        <p:nvPicPr>
          <p:cNvPr id="17" name="Picture 16" descr="A black line with green dots and a black line&#10;&#10;Description automatically generated">
            <a:extLst>
              <a:ext uri="{FF2B5EF4-FFF2-40B4-BE49-F238E27FC236}">
                <a16:creationId xmlns:a16="http://schemas.microsoft.com/office/drawing/2014/main" id="{D8D20367-3113-1287-5C2E-28CA5AAEE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413" y="4309381"/>
            <a:ext cx="3121335" cy="593961"/>
          </a:xfrm>
          <a:prstGeom prst="rect">
            <a:avLst/>
          </a:prstGeom>
        </p:spPr>
      </p:pic>
      <p:pic>
        <p:nvPicPr>
          <p:cNvPr id="19" name="Picture 18" descr="A black background with green and blue lights&#10;&#10;Description automatically generated">
            <a:extLst>
              <a:ext uri="{FF2B5EF4-FFF2-40B4-BE49-F238E27FC236}">
                <a16:creationId xmlns:a16="http://schemas.microsoft.com/office/drawing/2014/main" id="{343246E9-4EEE-E1CA-5267-0482D184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1233" y="3282027"/>
            <a:ext cx="3428515" cy="63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A575B7-13B4-C389-73BF-940109191087}"/>
              </a:ext>
            </a:extLst>
          </p:cNvPr>
          <p:cNvSpPr txBox="1"/>
          <p:nvPr/>
        </p:nvSpPr>
        <p:spPr>
          <a:xfrm>
            <a:off x="988230" y="1720110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(1)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232D-711D-8A62-FFF9-CF994BF8C4B9}"/>
              </a:ext>
            </a:extLst>
          </p:cNvPr>
          <p:cNvSpPr txBox="1"/>
          <p:nvPr/>
        </p:nvSpPr>
        <p:spPr>
          <a:xfrm>
            <a:off x="4601639" y="96726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(2)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D32E1-D646-1857-62FB-1A5EA82A18B4}"/>
              </a:ext>
            </a:extLst>
          </p:cNvPr>
          <p:cNvSpPr txBox="1"/>
          <p:nvPr/>
        </p:nvSpPr>
        <p:spPr>
          <a:xfrm>
            <a:off x="1726799" y="2839377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(3)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21DFC-4D39-A579-4D3E-A23AFC37928D}"/>
              </a:ext>
            </a:extLst>
          </p:cNvPr>
          <p:cNvSpPr txBox="1"/>
          <p:nvPr/>
        </p:nvSpPr>
        <p:spPr>
          <a:xfrm>
            <a:off x="8181366" y="143562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(4)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12462-CC4E-8744-F609-D669A5B23A1C}"/>
              </a:ext>
            </a:extLst>
          </p:cNvPr>
          <p:cNvSpPr txBox="1"/>
          <p:nvPr/>
        </p:nvSpPr>
        <p:spPr>
          <a:xfrm>
            <a:off x="4727752" y="2886011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(9)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A257D-7614-A762-BB6D-1CC57A309047}"/>
              </a:ext>
            </a:extLst>
          </p:cNvPr>
          <p:cNvSpPr txBox="1"/>
          <p:nvPr/>
        </p:nvSpPr>
        <p:spPr>
          <a:xfrm>
            <a:off x="4108123" y="137149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(5)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363F7-F1C3-3D8D-D577-B0319C12D500}"/>
              </a:ext>
            </a:extLst>
          </p:cNvPr>
          <p:cNvSpPr txBox="1"/>
          <p:nvPr/>
        </p:nvSpPr>
        <p:spPr>
          <a:xfrm>
            <a:off x="7922615" y="2334479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(6)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2C4C0-F085-0025-6C4D-E4A1FED90450}"/>
              </a:ext>
            </a:extLst>
          </p:cNvPr>
          <p:cNvSpPr txBox="1"/>
          <p:nvPr/>
        </p:nvSpPr>
        <p:spPr>
          <a:xfrm>
            <a:off x="8206962" y="3673056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(7)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019A3-9A11-4FAD-FB89-29021F11DBC2}"/>
              </a:ext>
            </a:extLst>
          </p:cNvPr>
          <p:cNvSpPr txBox="1"/>
          <p:nvPr/>
        </p:nvSpPr>
        <p:spPr>
          <a:xfrm>
            <a:off x="4571579" y="434698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(8)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graphicFrame>
        <p:nvGraphicFramePr>
          <p:cNvPr id="3670" name="Google Shape;3670;p106"/>
          <p:cNvGraphicFramePr/>
          <p:nvPr>
            <p:extLst>
              <p:ext uri="{D42A27DB-BD31-4B8C-83A1-F6EECF244321}">
                <p14:modId xmlns:p14="http://schemas.microsoft.com/office/powerpoint/2010/main" val="4124005181"/>
              </p:ext>
            </p:extLst>
          </p:nvPr>
        </p:nvGraphicFramePr>
        <p:xfrm>
          <a:off x="714622" y="815678"/>
          <a:ext cx="7203351" cy="3512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914380831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%LUT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r>
                        <a:rPr lang="es-AR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1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3416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3813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6.42 %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1m09s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245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13509</a:t>
                      </a:r>
                      <a:endParaRPr b="0"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15113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25.39 %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14.20 %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5m46s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13666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15072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25.69 %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14.17 %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5m15s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2307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2347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4.34 %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2.21 %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1m38s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3348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3796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6.29 %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7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2011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1m29s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6377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8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2164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2284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2.15 %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355"/>
                  </a:ext>
                </a:extLst>
              </a:tr>
              <a:tr h="357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9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3829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4137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7.20 %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2m01s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14421"/>
                  </a:ext>
                </a:extLst>
              </a:tr>
            </a:tbl>
          </a:graphicData>
        </a:graphic>
      </p:graphicFrame>
      <p:sp>
        <p:nvSpPr>
          <p:cNvPr id="2" name="Google Shape;2100;p45">
            <a:extLst>
              <a:ext uri="{FF2B5EF4-FFF2-40B4-BE49-F238E27FC236}">
                <a16:creationId xmlns:a16="http://schemas.microsoft.com/office/drawing/2014/main" id="{734419B8-1DAB-6764-99E2-BD6C99D22552}"/>
              </a:ext>
            </a:extLst>
          </p:cNvPr>
          <p:cNvSpPr txBox="1">
            <a:spLocks/>
          </p:cNvSpPr>
          <p:nvPr/>
        </p:nvSpPr>
        <p:spPr>
          <a:xfrm>
            <a:off x="6438008" y="123299"/>
            <a:ext cx="1991370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s-E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 Intel i9</a:t>
            </a:r>
            <a:endParaRPr lang="en-AU" sz="18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AU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64 GB RAM</a:t>
            </a:r>
            <a:endParaRPr lang="es-ES" sz="18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43D0FDD9-0E6E-7DE6-FD9A-ABDBFC32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03" y="804120"/>
            <a:ext cx="6200537" cy="3832380"/>
          </a:xfrm>
          <a:prstGeom prst="rect">
            <a:avLst/>
          </a:prstGeom>
        </p:spPr>
      </p:pic>
      <p:sp>
        <p:nvSpPr>
          <p:cNvPr id="3671" name="Google Shape;3671;p106"/>
          <p:cNvSpPr/>
          <p:nvPr/>
        </p:nvSpPr>
        <p:spPr>
          <a:xfrm rot="20366473">
            <a:off x="3637782" y="2836762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20361747">
            <a:off x="3951792" y="2956461"/>
            <a:ext cx="195543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Crecimiento lineal</a:t>
            </a:r>
            <a:endParaRPr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480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2209800" cy="698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Ejemplo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022898" cy="3024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4C25F4-2E48-AAA2-332D-BBBC74B920E3}"/>
              </a:ext>
            </a:extLst>
          </p:cNvPr>
          <p:cNvSpPr txBox="1"/>
          <p:nvPr/>
        </p:nvSpPr>
        <p:spPr>
          <a:xfrm>
            <a:off x="1794439" y="3404635"/>
            <a:ext cx="329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´</a:t>
            </a:r>
            <a:endParaRPr lang="en-A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F331A-0A3C-13AB-CF93-E910287507A3}"/>
              </a:ext>
            </a:extLst>
          </p:cNvPr>
          <p:cNvSpPr txBox="1"/>
          <p:nvPr/>
        </p:nvSpPr>
        <p:spPr>
          <a:xfrm>
            <a:off x="1350201" y="3713010"/>
            <a:ext cx="8038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(MSE)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La librería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s-ES" sz="2000" dirty="0"/>
              <a:t> 3.2 cubre las </a:t>
            </a:r>
            <a:r>
              <a:rPr lang="es-ES" sz="2000" u="sng" dirty="0"/>
              <a:t>524 clases</a:t>
            </a:r>
            <a:r>
              <a:rPr lang="es-ES" sz="2000" dirty="0"/>
              <a:t> del estándar.</a:t>
            </a:r>
            <a:endParaRPr lang="en" sz="2000" dirty="0"/>
          </a:p>
          <a:p>
            <a:pPr indent="-355600">
              <a:spcBef>
                <a:spcPts val="0"/>
              </a:spcBef>
              <a:buSzPts val="2000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RNA</a:t>
            </a:r>
            <a:r>
              <a:rPr lang="en" sz="2000" dirty="0"/>
              <a:t> genera señalamiento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</a:t>
            </a:r>
            <a:r>
              <a:rPr lang="en" sz="2000" dirty="0"/>
              <a:t> para </a:t>
            </a:r>
            <a:r>
              <a:rPr lang="en" sz="2000" u="sng" dirty="0"/>
              <a:t>cualquier topología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ACG</a:t>
            </a:r>
            <a:r>
              <a:rPr lang="en" sz="2000" dirty="0"/>
              <a:t> implementa 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escalables</a:t>
            </a:r>
            <a:r>
              <a:rPr lang="en" sz="2000" dirty="0"/>
              <a:t> </a:t>
            </a:r>
            <a:r>
              <a:rPr lang="en" sz="2000" u="sng" dirty="0"/>
              <a:t>en segundos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AGG</a:t>
            </a:r>
            <a:r>
              <a:rPr lang="en" sz="2000" dirty="0"/>
              <a:t> genera una interfaz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intuitiva</a:t>
            </a:r>
            <a:r>
              <a:rPr lang="en" sz="2000" dirty="0"/>
              <a:t> y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profesional</a:t>
            </a:r>
            <a:r>
              <a:rPr lang="en" sz="2000" dirty="0"/>
              <a:t>, 100%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 dirty="0"/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seguros, funcionales y a medida</a:t>
            </a:r>
            <a:r>
              <a:rPr lang="en" sz="2000" dirty="0"/>
              <a:t>, en </a:t>
            </a:r>
            <a:r>
              <a:rPr lang="en" sz="2000" u="sng" dirty="0"/>
              <a:t>pocos minutos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</a:t>
            </a:r>
            <a:r>
              <a:rPr lang="en" sz="2000" u="sng" dirty="0"/>
              <a:t>8 artículos</a:t>
            </a:r>
            <a:r>
              <a:rPr lang="en" sz="2000" dirty="0"/>
              <a:t> entre 2019 y 2024 (ITS[Q1] , IJES[Q3], IEEE </a:t>
            </a:r>
            <a:r>
              <a:rPr lang="en-AU" sz="2000" dirty="0"/>
              <a:t>[Q3]).</a:t>
            </a:r>
            <a:endParaRPr sz="2000" dirty="0"/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Próximos pasos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4" y="1325000"/>
            <a:ext cx="9112625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del analizador de redes ferroviarias (algoritmos, parámetros,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código en VHDL (algoritmos, redes de Petri,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interfaces gráficas (estética, comunicación, etc.).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Aplicación </a:t>
            </a:r>
            <a:r>
              <a:rPr lang="es-AR" sz="2000" dirty="0">
                <a:solidFill>
                  <a:srgbClr val="FF9800"/>
                </a:solidFill>
              </a:rPr>
              <a:t>métodos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>
                <a:solidFill>
                  <a:srgbClr val="FF9800"/>
                </a:solidFill>
              </a:rPr>
              <a:t>formales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/>
              <a:t>de validación.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Incorporación de </a:t>
            </a:r>
            <a:r>
              <a:rPr lang="es-AR" sz="2000" dirty="0">
                <a:solidFill>
                  <a:srgbClr val="FF9800"/>
                </a:solidFill>
              </a:rPr>
              <a:t>protocolos de comunicación</a:t>
            </a:r>
            <a:r>
              <a:rPr lang="es-AR" sz="2000" dirty="0"/>
              <a:t> más robustos (MVB).</a:t>
            </a:r>
          </a:p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Migración (en curso) al hardware de CNEA y aplicación de </a:t>
            </a:r>
            <a:r>
              <a:rPr lang="es-ES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s-ES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Realización de </a:t>
            </a:r>
            <a:r>
              <a:rPr lang="en" sz="2000" dirty="0">
                <a:solidFill>
                  <a:srgbClr val="FF9800"/>
                </a:solidFill>
              </a:rPr>
              <a:t>pruebas en paralelo</a:t>
            </a:r>
            <a:r>
              <a:rPr lang="en" sz="2000" dirty="0"/>
              <a:t> con una </a:t>
            </a:r>
            <a:r>
              <a:rPr lang="en" sz="2000" dirty="0">
                <a:solidFill>
                  <a:srgbClr val="FF9800"/>
                </a:solidFill>
              </a:rPr>
              <a:t>locación real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 dirty="0"/>
              <a:t> con COCOTB/Jenkins.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Determinación de los </a:t>
            </a:r>
            <a:r>
              <a:rPr lang="en" sz="2000" dirty="0">
                <a:solidFill>
                  <a:srgbClr val="FF9800"/>
                </a:solidFill>
              </a:rPr>
              <a:t>niveles RAMS</a:t>
            </a:r>
            <a:r>
              <a:rPr lang="en" sz="2000" dirty="0"/>
              <a:t> alcanzados.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nuevos papers con resultados finales del proyecto.</a:t>
            </a:r>
            <a:endParaRPr sz="2000" dirty="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6F0B662-BEA9-64B9-8975-39BFEC276CCD}"/>
              </a:ext>
            </a:extLst>
          </p:cNvPr>
          <p:cNvSpPr/>
          <p:nvPr/>
        </p:nvSpPr>
        <p:spPr>
          <a:xfrm rot="5400000">
            <a:off x="3225785" y="657073"/>
            <a:ext cx="478622" cy="587141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D09F5-F25B-93D9-184E-333CEEABAEBC}"/>
              </a:ext>
            </a:extLst>
          </p:cNvPr>
          <p:cNvSpPr/>
          <p:nvPr/>
        </p:nvSpPr>
        <p:spPr>
          <a:xfrm rot="5400000">
            <a:off x="3225785" y="189957"/>
            <a:ext cx="478622" cy="587141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871CC-7299-0F72-087C-EBD2B384CD3A}"/>
              </a:ext>
            </a:extLst>
          </p:cNvPr>
          <p:cNvSpPr/>
          <p:nvPr/>
        </p:nvSpPr>
        <p:spPr>
          <a:xfrm rot="5400000">
            <a:off x="3225785" y="-277173"/>
            <a:ext cx="478622" cy="587141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E912E4-9B7F-AA9A-C450-5B0FCBF13990}"/>
              </a:ext>
            </a:extLst>
          </p:cNvPr>
          <p:cNvSpPr/>
          <p:nvPr/>
        </p:nvSpPr>
        <p:spPr>
          <a:xfrm rot="5400000">
            <a:off x="3222317" y="-757837"/>
            <a:ext cx="490558" cy="586641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23E23-CC6F-A932-7A88-D7A664624A41}"/>
              </a:ext>
            </a:extLst>
          </p:cNvPr>
          <p:cNvCxnSpPr/>
          <p:nvPr/>
        </p:nvCxnSpPr>
        <p:spPr>
          <a:xfrm flipV="1">
            <a:off x="529389" y="1416289"/>
            <a:ext cx="0" cy="289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CB6966-8218-E84F-D377-ED0C1B9C1473}"/>
              </a:ext>
            </a:extLst>
          </p:cNvPr>
          <p:cNvCxnSpPr>
            <a:cxnSpLocks/>
          </p:cNvCxnSpPr>
          <p:nvPr/>
        </p:nvCxnSpPr>
        <p:spPr>
          <a:xfrm>
            <a:off x="529389" y="4310743"/>
            <a:ext cx="595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78600-73BE-C08E-B72E-6DE737475806}"/>
              </a:ext>
            </a:extLst>
          </p:cNvPr>
          <p:cNvSpPr/>
          <p:nvPr/>
        </p:nvSpPr>
        <p:spPr>
          <a:xfrm rot="5400000">
            <a:off x="3225785" y="1135710"/>
            <a:ext cx="478622" cy="5871416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D195B2-BAB3-7E00-E6BF-4EF44243C6F3}"/>
              </a:ext>
            </a:extLst>
          </p:cNvPr>
          <p:cNvCxnSpPr>
            <a:cxnSpLocks/>
          </p:cNvCxnSpPr>
          <p:nvPr/>
        </p:nvCxnSpPr>
        <p:spPr>
          <a:xfrm flipV="1">
            <a:off x="931587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FE3B34-6A17-8EE0-2339-2455CA390CF8}"/>
              </a:ext>
            </a:extLst>
          </p:cNvPr>
          <p:cNvCxnSpPr>
            <a:cxnSpLocks/>
          </p:cNvCxnSpPr>
          <p:nvPr/>
        </p:nvCxnSpPr>
        <p:spPr>
          <a:xfrm flipH="1" flipV="1">
            <a:off x="1725362" y="1930092"/>
            <a:ext cx="10621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CAAC64-9E7E-0F80-875E-E7F33A6900D8}"/>
              </a:ext>
            </a:extLst>
          </p:cNvPr>
          <p:cNvCxnSpPr>
            <a:cxnSpLocks/>
          </p:cNvCxnSpPr>
          <p:nvPr/>
        </p:nvCxnSpPr>
        <p:spPr>
          <a:xfrm flipV="1">
            <a:off x="2535461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77F3F-8AA3-EC33-E7A2-B7B944FADC29}"/>
              </a:ext>
            </a:extLst>
          </p:cNvPr>
          <p:cNvCxnSpPr>
            <a:cxnSpLocks/>
          </p:cNvCxnSpPr>
          <p:nvPr/>
        </p:nvCxnSpPr>
        <p:spPr>
          <a:xfrm flipV="1">
            <a:off x="3281969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B15A8E-2D69-6838-FA82-9E7B59E851C6}"/>
              </a:ext>
            </a:extLst>
          </p:cNvPr>
          <p:cNvCxnSpPr>
            <a:cxnSpLocks/>
          </p:cNvCxnSpPr>
          <p:nvPr/>
        </p:nvCxnSpPr>
        <p:spPr>
          <a:xfrm flipV="1">
            <a:off x="4086365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88CB1D-0776-3094-F8AB-7BC8B60715F2}"/>
              </a:ext>
            </a:extLst>
          </p:cNvPr>
          <p:cNvCxnSpPr>
            <a:cxnSpLocks/>
          </p:cNvCxnSpPr>
          <p:nvPr/>
        </p:nvCxnSpPr>
        <p:spPr>
          <a:xfrm flipV="1">
            <a:off x="4885843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5769CE-0055-947D-7DA6-761D2B9C545E}"/>
              </a:ext>
            </a:extLst>
          </p:cNvPr>
          <p:cNvCxnSpPr>
            <a:cxnSpLocks/>
          </p:cNvCxnSpPr>
          <p:nvPr/>
        </p:nvCxnSpPr>
        <p:spPr>
          <a:xfrm flipV="1">
            <a:off x="5675775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37FD4D-79B4-0AEC-AF9B-5FA4BD90ADB5}"/>
              </a:ext>
            </a:extLst>
          </p:cNvPr>
          <p:cNvCxnSpPr>
            <a:cxnSpLocks/>
            <a:stCxn id="11" idx="2"/>
            <a:endCxn id="11" idx="0"/>
          </p:cNvCxnSpPr>
          <p:nvPr/>
        </p:nvCxnSpPr>
        <p:spPr>
          <a:xfrm>
            <a:off x="529388" y="4071418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19A64E-3B54-9624-E3EC-0A033F1C38C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29388" y="359278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74920C-A655-BB25-7652-C49F3B6AAB0E}"/>
              </a:ext>
            </a:extLst>
          </p:cNvPr>
          <p:cNvCxnSpPr>
            <a:cxnSpLocks/>
          </p:cNvCxnSpPr>
          <p:nvPr/>
        </p:nvCxnSpPr>
        <p:spPr>
          <a:xfrm>
            <a:off x="529388" y="312649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A3741F-F603-C018-7484-B76C1198E478}"/>
              </a:ext>
            </a:extLst>
          </p:cNvPr>
          <p:cNvCxnSpPr>
            <a:cxnSpLocks/>
          </p:cNvCxnSpPr>
          <p:nvPr/>
        </p:nvCxnSpPr>
        <p:spPr>
          <a:xfrm>
            <a:off x="529388" y="2658535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723321-A270-D524-1434-B0BB08F3F1F9}"/>
              </a:ext>
            </a:extLst>
          </p:cNvPr>
          <p:cNvCxnSpPr>
            <a:cxnSpLocks/>
          </p:cNvCxnSpPr>
          <p:nvPr/>
        </p:nvCxnSpPr>
        <p:spPr>
          <a:xfrm>
            <a:off x="529388" y="2202896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EDB5DD-3D0D-0E81-30CF-CE6B788D3896}"/>
              </a:ext>
            </a:extLst>
          </p:cNvPr>
          <p:cNvSpPr txBox="1"/>
          <p:nvPr/>
        </p:nvSpPr>
        <p:spPr>
          <a:xfrm>
            <a:off x="618634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2018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FF3D3F-F68C-247C-BAFB-FE4AAB9A69A3}"/>
              </a:ext>
            </a:extLst>
          </p:cNvPr>
          <p:cNvSpPr txBox="1"/>
          <p:nvPr/>
        </p:nvSpPr>
        <p:spPr>
          <a:xfrm>
            <a:off x="1423030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2019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EAF79A-28EA-E5E2-F9C9-219C3EB419A8}"/>
              </a:ext>
            </a:extLst>
          </p:cNvPr>
          <p:cNvSpPr txBox="1"/>
          <p:nvPr/>
        </p:nvSpPr>
        <p:spPr>
          <a:xfrm>
            <a:off x="2227426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2020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B3CF8D-B3F7-A8CC-4DC1-DF16C638B691}"/>
              </a:ext>
            </a:extLst>
          </p:cNvPr>
          <p:cNvSpPr txBox="1"/>
          <p:nvPr/>
        </p:nvSpPr>
        <p:spPr>
          <a:xfrm>
            <a:off x="2969016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2021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1AC983-7E48-7224-A98A-0215B1E60590}"/>
              </a:ext>
            </a:extLst>
          </p:cNvPr>
          <p:cNvSpPr txBox="1"/>
          <p:nvPr/>
        </p:nvSpPr>
        <p:spPr>
          <a:xfrm>
            <a:off x="3773412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EDCD17-DD92-C829-C4DA-DCB2678D355C}"/>
              </a:ext>
            </a:extLst>
          </p:cNvPr>
          <p:cNvSpPr txBox="1"/>
          <p:nvPr/>
        </p:nvSpPr>
        <p:spPr>
          <a:xfrm>
            <a:off x="4572890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2023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97963-A5F3-D99B-7BD8-0F343B132BC8}"/>
              </a:ext>
            </a:extLst>
          </p:cNvPr>
          <p:cNvSpPr txBox="1"/>
          <p:nvPr/>
        </p:nvSpPr>
        <p:spPr>
          <a:xfrm>
            <a:off x="5362822" y="4373165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2024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32D8DC-67F8-20D8-3722-AC60AE944980}"/>
              </a:ext>
            </a:extLst>
          </p:cNvPr>
          <p:cNvSpPr txBox="1"/>
          <p:nvPr/>
        </p:nvSpPr>
        <p:spPr>
          <a:xfrm>
            <a:off x="116188" y="2057469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F5E54-B46C-57B9-73FE-6EA8FA1CEEB1}"/>
              </a:ext>
            </a:extLst>
          </p:cNvPr>
          <p:cNvSpPr txBox="1"/>
          <p:nvPr/>
        </p:nvSpPr>
        <p:spPr>
          <a:xfrm>
            <a:off x="104838" y="24869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Q2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880FB3-516E-DA41-C1EC-B0941D4E5A76}"/>
              </a:ext>
            </a:extLst>
          </p:cNvPr>
          <p:cNvSpPr txBox="1"/>
          <p:nvPr/>
        </p:nvSpPr>
        <p:spPr>
          <a:xfrm>
            <a:off x="116188" y="29642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Q3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BA1632-59B2-9B90-5845-1FD7C7F9E8CE}"/>
              </a:ext>
            </a:extLst>
          </p:cNvPr>
          <p:cNvSpPr txBox="1"/>
          <p:nvPr/>
        </p:nvSpPr>
        <p:spPr>
          <a:xfrm>
            <a:off x="104837" y="3444377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74E-35EC-58BA-6738-83B3D742973A}"/>
              </a:ext>
            </a:extLst>
          </p:cNvPr>
          <p:cNvSpPr txBox="1"/>
          <p:nvPr/>
        </p:nvSpPr>
        <p:spPr>
          <a:xfrm>
            <a:off x="69522" y="3911493"/>
            <a:ext cx="51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dirty="0">
                <a:solidFill>
                  <a:srgbClr val="3F5378"/>
                </a:solidFill>
              </a:rPr>
              <a:t>No Rank</a:t>
            </a:r>
            <a:endParaRPr lang="en-AU" sz="9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05692D-B2D6-4E1B-5882-1975A0073947}"/>
              </a:ext>
            </a:extLst>
          </p:cNvPr>
          <p:cNvSpPr/>
          <p:nvPr/>
        </p:nvSpPr>
        <p:spPr>
          <a:xfrm>
            <a:off x="848685" y="400011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5D8A7AE-1A79-57D4-A4A3-6875C15B8DFD}"/>
              </a:ext>
            </a:extLst>
          </p:cNvPr>
          <p:cNvSpPr/>
          <p:nvPr/>
        </p:nvSpPr>
        <p:spPr>
          <a:xfrm>
            <a:off x="1574022" y="4000115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5C6B1-7A12-03B8-E048-0EF61D099081}"/>
              </a:ext>
            </a:extLst>
          </p:cNvPr>
          <p:cNvSpPr/>
          <p:nvPr/>
        </p:nvSpPr>
        <p:spPr>
          <a:xfrm>
            <a:off x="1756763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915688-3EDB-0BE9-0CCA-72E5231C3B11}"/>
              </a:ext>
            </a:extLst>
          </p:cNvPr>
          <p:cNvSpPr/>
          <p:nvPr/>
        </p:nvSpPr>
        <p:spPr>
          <a:xfrm>
            <a:off x="2453331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CC496F6-4C0C-4F30-A0A9-B8C20F2B863D}"/>
              </a:ext>
            </a:extLst>
          </p:cNvPr>
          <p:cNvSpPr/>
          <p:nvPr/>
        </p:nvSpPr>
        <p:spPr>
          <a:xfrm>
            <a:off x="3206298" y="306540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2440B06-70FA-AB93-1BA2-E35E7BCE2567}"/>
              </a:ext>
            </a:extLst>
          </p:cNvPr>
          <p:cNvSpPr/>
          <p:nvPr/>
        </p:nvSpPr>
        <p:spPr>
          <a:xfrm>
            <a:off x="4008237" y="3057482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A8114E-D4A5-5BD8-7FA1-04D643F2E150}"/>
              </a:ext>
            </a:extLst>
          </p:cNvPr>
          <p:cNvSpPr/>
          <p:nvPr/>
        </p:nvSpPr>
        <p:spPr>
          <a:xfrm>
            <a:off x="4794171" y="2612857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5BA19CB-EB9D-9C18-01E7-9EBA4C6B9A65}"/>
              </a:ext>
            </a:extLst>
          </p:cNvPr>
          <p:cNvSpPr/>
          <p:nvPr/>
        </p:nvSpPr>
        <p:spPr>
          <a:xfrm>
            <a:off x="5600104" y="2135084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572B350-0A8B-CCEF-48FB-60E4269E37D2}"/>
              </a:ext>
            </a:extLst>
          </p:cNvPr>
          <p:cNvSpPr/>
          <p:nvPr/>
        </p:nvSpPr>
        <p:spPr>
          <a:xfrm>
            <a:off x="6907057" y="3444377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5208D7B-37BC-3D90-6DE0-C5BAB8C94AC7}"/>
              </a:ext>
            </a:extLst>
          </p:cNvPr>
          <p:cNvSpPr/>
          <p:nvPr/>
        </p:nvSpPr>
        <p:spPr>
          <a:xfrm>
            <a:off x="6907057" y="3998096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DCDA06-DD02-0521-4ABD-8CA4A0316E9B}"/>
              </a:ext>
            </a:extLst>
          </p:cNvPr>
          <p:cNvSpPr txBox="1"/>
          <p:nvPr/>
        </p:nvSpPr>
        <p:spPr>
          <a:xfrm>
            <a:off x="7179987" y="3361775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1er autor</a:t>
            </a:r>
            <a:endParaRPr lang="en-AU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7AAFFC0-4179-0850-1546-EF768D9E35E7}"/>
              </a:ext>
            </a:extLst>
          </p:cNvPr>
          <p:cNvSpPr txBox="1"/>
          <p:nvPr/>
        </p:nvSpPr>
        <p:spPr>
          <a:xfrm>
            <a:off x="7200281" y="391149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2do autor</a:t>
            </a:r>
            <a:endParaRPr lang="en-AU" dirty="0"/>
          </a:p>
        </p:txBody>
      </p:sp>
      <p:pic>
        <p:nvPicPr>
          <p:cNvPr id="2" name="Google Shape;223;p16">
            <a:extLst>
              <a:ext uri="{FF2B5EF4-FFF2-40B4-BE49-F238E27FC236}">
                <a16:creationId xmlns:a16="http://schemas.microsoft.com/office/drawing/2014/main" id="{3586B228-53CE-DEF2-DABF-8923A681A9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214;p15">
            <a:extLst>
              <a:ext uri="{FF2B5EF4-FFF2-40B4-BE49-F238E27FC236}">
                <a16:creationId xmlns:a16="http://schemas.microsoft.com/office/drawing/2014/main" id="{15E63894-AADE-0F52-1934-4B346C3FDAC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E149C-2A76-000D-6367-0FE14D7B8BEC}"/>
              </a:ext>
            </a:extLst>
          </p:cNvPr>
          <p:cNvSpPr txBox="1"/>
          <p:nvPr/>
        </p:nvSpPr>
        <p:spPr>
          <a:xfrm>
            <a:off x="262048" y="1519302"/>
            <a:ext cx="2926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Ranking / Factor de impacto</a:t>
            </a:r>
            <a:endParaRPr lang="en-AU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8E1C4C-7560-E0FC-8B11-EB236CCDC5C8}"/>
              </a:ext>
            </a:extLst>
          </p:cNvPr>
          <p:cNvSpPr/>
          <p:nvPr/>
        </p:nvSpPr>
        <p:spPr>
          <a:xfrm>
            <a:off x="2450244" y="3064442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3752</TotalTime>
  <Words>1811</Words>
  <Application>Microsoft Office PowerPoint</Application>
  <PresentationFormat>On-screen Show (16:9)</PresentationFormat>
  <Paragraphs>423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Roboto</vt:lpstr>
      <vt:lpstr>Roboto Medium</vt:lpstr>
      <vt:lpstr>Roboto Condensed Light</vt:lpstr>
      <vt:lpstr>Arvo</vt:lpstr>
      <vt:lpstr>Roboto Condensed</vt:lpstr>
      <vt:lpstr>Roboto Black</vt:lpstr>
      <vt:lpstr>Arial</vt:lpstr>
      <vt:lpstr>Salerio template</vt:lpstr>
      <vt:lpstr>Modelado e implementación automática de sistemas críticos de enclavamiento ferroviario basados en FPGA</vt:lpstr>
      <vt:lpstr>CONICET-GICSAFe</vt:lpstr>
      <vt:lpstr>Sobre mí</vt:lpstr>
      <vt:lpstr>Papers publicados</vt:lpstr>
      <vt:lpstr>Papers publicados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Principios de señalamiento ferroviario</vt:lpstr>
      <vt:lpstr>Necesitamos generar automáticamente la solución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Simplificación de señales</vt:lpstr>
      <vt:lpstr>Tabla de enclavamientos</vt:lpstr>
      <vt:lpstr>ACG</vt:lpstr>
      <vt:lpstr>Criterio de selección de plataforma</vt:lpstr>
      <vt:lpstr>Arty Z7 20</vt:lpstr>
      <vt:lpstr>Arquitectura</vt:lpstr>
      <vt:lpstr>Trama de datos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Redundancia por votación 2oo3</vt:lpstr>
      <vt:lpstr>Análisis general</vt:lpstr>
      <vt:lpstr>Topologías implementadas</vt:lpstr>
      <vt:lpstr>Topologías implementadas</vt:lpstr>
      <vt:lpstr>AGG</vt:lpstr>
      <vt:lpstr>GUI Ejemplo 1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186</cp:revision>
  <dcterms:modified xsi:type="dcterms:W3CDTF">2024-11-28T10:07:27Z</dcterms:modified>
</cp:coreProperties>
</file>